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1" r:id="rId7"/>
    <p:sldId id="262" r:id="rId8"/>
    <p:sldId id="264" r:id="rId9"/>
    <p:sldId id="265" r:id="rId10"/>
    <p:sldId id="266" r:id="rId11"/>
    <p:sldId id="275" r:id="rId12"/>
    <p:sldId id="277" r:id="rId13"/>
  </p:sldIdLst>
  <p:sldSz cx="9144000" cy="6858000"/>
  <p:notesSz cx="9144000" cy="685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63"/>
        <p:guide pos="218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000" b="0" i="0">
                <a:solidFill>
                  <a:schemeClr val="tx1"/>
                </a:solidFill>
                <a:latin typeface="Georgia" panose="02040502050405020303"/>
                <a:cs typeface="Georgia" panose="02040502050405020303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1551049"/>
            <a:ext cx="9144000" cy="5307330"/>
          </a:xfrm>
          <a:custGeom>
            <a:avLst/>
            <a:gdLst/>
            <a:ahLst/>
            <a:cxnLst/>
            <a:rect l="l" t="t" r="r" b="b"/>
            <a:pathLst>
              <a:path w="9144000" h="5307330">
                <a:moveTo>
                  <a:pt x="9144000" y="0"/>
                </a:moveTo>
                <a:lnTo>
                  <a:pt x="0" y="0"/>
                </a:lnTo>
                <a:lnTo>
                  <a:pt x="0" y="5306949"/>
                </a:lnTo>
                <a:lnTo>
                  <a:pt x="9144000" y="5306949"/>
                </a:lnTo>
                <a:lnTo>
                  <a:pt x="9144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4526660" y="761745"/>
            <a:ext cx="4617720" cy="790575"/>
          </a:xfrm>
          <a:custGeom>
            <a:avLst/>
            <a:gdLst/>
            <a:ahLst/>
            <a:cxnLst/>
            <a:rect l="l" t="t" r="r" b="b"/>
            <a:pathLst>
              <a:path w="4617720" h="790575">
                <a:moveTo>
                  <a:pt x="4617339" y="0"/>
                </a:moveTo>
                <a:lnTo>
                  <a:pt x="0" y="790193"/>
                </a:lnTo>
                <a:lnTo>
                  <a:pt x="4616195" y="790193"/>
                </a:lnTo>
                <a:lnTo>
                  <a:pt x="4617339" y="0"/>
                </a:lnTo>
                <a:close/>
              </a:path>
            </a:pathLst>
          </a:custGeom>
          <a:solidFill>
            <a:srgbClr val="FFFFFF">
              <a:alpha val="6666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4526660" y="1551304"/>
            <a:ext cx="4617720" cy="760095"/>
          </a:xfrm>
          <a:custGeom>
            <a:avLst/>
            <a:gdLst/>
            <a:ahLst/>
            <a:cxnLst/>
            <a:rect l="l" t="t" r="r" b="b"/>
            <a:pathLst>
              <a:path w="4617720" h="760094">
                <a:moveTo>
                  <a:pt x="4616195" y="0"/>
                </a:moveTo>
                <a:lnTo>
                  <a:pt x="0" y="0"/>
                </a:lnTo>
                <a:lnTo>
                  <a:pt x="4617339" y="759714"/>
                </a:lnTo>
                <a:lnTo>
                  <a:pt x="4616195" y="0"/>
                </a:lnTo>
                <a:close/>
              </a:path>
            </a:pathLst>
          </a:custGeom>
          <a:solidFill>
            <a:srgbClr val="000000">
              <a:alpha val="7843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0" name="bg object 20"/>
          <p:cNvSpPr/>
          <p:nvPr/>
        </p:nvSpPr>
        <p:spPr>
          <a:xfrm>
            <a:off x="2401951" y="2048827"/>
            <a:ext cx="4340097" cy="43417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sp>
        <p:nvSpPr>
          <p:cNvPr id="17" name="bg object 17"/>
          <p:cNvSpPr/>
          <p:nvPr/>
        </p:nvSpPr>
        <p:spPr>
          <a:xfrm>
            <a:off x="0" y="1551049"/>
            <a:ext cx="9144000" cy="5307330"/>
          </a:xfrm>
          <a:custGeom>
            <a:avLst/>
            <a:gdLst/>
            <a:ahLst/>
            <a:cxnLst/>
            <a:rect l="l" t="t" r="r" b="b"/>
            <a:pathLst>
              <a:path w="9144000" h="5307330">
                <a:moveTo>
                  <a:pt x="9144000" y="0"/>
                </a:moveTo>
                <a:lnTo>
                  <a:pt x="0" y="0"/>
                </a:lnTo>
                <a:lnTo>
                  <a:pt x="0" y="5306949"/>
                </a:lnTo>
                <a:lnTo>
                  <a:pt x="9144000" y="5306949"/>
                </a:lnTo>
                <a:lnTo>
                  <a:pt x="9144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bg object 18"/>
          <p:cNvSpPr/>
          <p:nvPr/>
        </p:nvSpPr>
        <p:spPr>
          <a:xfrm>
            <a:off x="4526660" y="761745"/>
            <a:ext cx="4617720" cy="790575"/>
          </a:xfrm>
          <a:custGeom>
            <a:avLst/>
            <a:gdLst/>
            <a:ahLst/>
            <a:cxnLst/>
            <a:rect l="l" t="t" r="r" b="b"/>
            <a:pathLst>
              <a:path w="4617720" h="790575">
                <a:moveTo>
                  <a:pt x="4617339" y="0"/>
                </a:moveTo>
                <a:lnTo>
                  <a:pt x="0" y="790193"/>
                </a:lnTo>
                <a:lnTo>
                  <a:pt x="4616195" y="790193"/>
                </a:lnTo>
                <a:lnTo>
                  <a:pt x="4617339" y="0"/>
                </a:lnTo>
                <a:close/>
              </a:path>
            </a:pathLst>
          </a:custGeom>
          <a:solidFill>
            <a:srgbClr val="FFFFFF">
              <a:alpha val="6666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bg object 19"/>
          <p:cNvSpPr/>
          <p:nvPr/>
        </p:nvSpPr>
        <p:spPr>
          <a:xfrm>
            <a:off x="4526660" y="1551304"/>
            <a:ext cx="4617720" cy="760095"/>
          </a:xfrm>
          <a:custGeom>
            <a:avLst/>
            <a:gdLst/>
            <a:ahLst/>
            <a:cxnLst/>
            <a:rect l="l" t="t" r="r" b="b"/>
            <a:pathLst>
              <a:path w="4617720" h="760094">
                <a:moveTo>
                  <a:pt x="4616195" y="0"/>
                </a:moveTo>
                <a:lnTo>
                  <a:pt x="0" y="0"/>
                </a:lnTo>
                <a:lnTo>
                  <a:pt x="4617339" y="759714"/>
                </a:lnTo>
                <a:lnTo>
                  <a:pt x="4616195" y="0"/>
                </a:lnTo>
                <a:close/>
              </a:path>
            </a:pathLst>
          </a:custGeom>
          <a:solidFill>
            <a:srgbClr val="000000">
              <a:alpha val="7843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113764" y="1661616"/>
            <a:ext cx="6916470" cy="22205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chemeClr val="bg1"/>
                </a:solidFill>
                <a:latin typeface="Georgia" panose="02040502050405020303"/>
                <a:cs typeface="Georgia" panose="02040502050405020303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70864" y="1667078"/>
            <a:ext cx="8002270" cy="34556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chemeClr val="tx1"/>
                </a:solidFill>
                <a:latin typeface="Georgia" panose="02040502050405020303"/>
                <a:cs typeface="Georgia" panose="02040502050405020303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583680" y="6377940"/>
            <a:ext cx="210312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3" Type="http://schemas.openxmlformats.org/officeDocument/2006/relationships/tags" Target="../tags/tag2.xml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0" y="3190875"/>
            <a:ext cx="9144000" cy="3667125"/>
            <a:chOff x="0" y="3190875"/>
            <a:chExt cx="9144000" cy="3667125"/>
          </a:xfrm>
        </p:grpSpPr>
        <p:sp>
          <p:nvSpPr>
            <p:cNvPr id="4" name="object 4"/>
            <p:cNvSpPr/>
            <p:nvPr/>
          </p:nvSpPr>
          <p:spPr>
            <a:xfrm>
              <a:off x="0" y="3979797"/>
              <a:ext cx="9144000" cy="2878455"/>
            </a:xfrm>
            <a:custGeom>
              <a:avLst/>
              <a:gdLst/>
              <a:ahLst/>
              <a:cxnLst/>
              <a:rect l="l" t="t" r="r" b="b"/>
              <a:pathLst>
                <a:path w="9144000" h="2878454">
                  <a:moveTo>
                    <a:pt x="9144000" y="0"/>
                  </a:moveTo>
                  <a:lnTo>
                    <a:pt x="0" y="0"/>
                  </a:lnTo>
                  <a:lnTo>
                    <a:pt x="0" y="2878200"/>
                  </a:lnTo>
                  <a:lnTo>
                    <a:pt x="9144000" y="2878200"/>
                  </a:lnTo>
                  <a:lnTo>
                    <a:pt x="9144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" name="object 5"/>
            <p:cNvSpPr/>
            <p:nvPr/>
          </p:nvSpPr>
          <p:spPr>
            <a:xfrm>
              <a:off x="0" y="3190875"/>
              <a:ext cx="4617720" cy="790575"/>
            </a:xfrm>
            <a:custGeom>
              <a:avLst/>
              <a:gdLst/>
              <a:ahLst/>
              <a:cxnLst/>
              <a:rect l="l" t="t" r="r" b="b"/>
              <a:pathLst>
                <a:path w="4617720" h="790575">
                  <a:moveTo>
                    <a:pt x="0" y="0"/>
                  </a:moveTo>
                  <a:lnTo>
                    <a:pt x="1198" y="790194"/>
                  </a:lnTo>
                  <a:lnTo>
                    <a:pt x="4617339" y="7901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6666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0" y="3980433"/>
              <a:ext cx="4617720" cy="760095"/>
            </a:xfrm>
            <a:custGeom>
              <a:avLst/>
              <a:gdLst/>
              <a:ahLst/>
              <a:cxnLst/>
              <a:rect l="l" t="t" r="r" b="b"/>
              <a:pathLst>
                <a:path w="4617720" h="760095">
                  <a:moveTo>
                    <a:pt x="4617339" y="0"/>
                  </a:moveTo>
                  <a:lnTo>
                    <a:pt x="1198" y="0"/>
                  </a:lnTo>
                  <a:lnTo>
                    <a:pt x="0" y="759587"/>
                  </a:lnTo>
                  <a:lnTo>
                    <a:pt x="4617339" y="0"/>
                  </a:lnTo>
                  <a:close/>
                </a:path>
              </a:pathLst>
            </a:custGeom>
            <a:solidFill>
              <a:srgbClr val="000000">
                <a:alpha val="7843"/>
              </a:srgbClr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>
            <a:spLocks noGrp="1"/>
          </p:cNvSpPr>
          <p:nvPr>
            <p:ph type="body" idx="1"/>
          </p:nvPr>
        </p:nvSpPr>
        <p:spPr>
          <a:xfrm>
            <a:off x="570864" y="600278"/>
            <a:ext cx="8002270" cy="2992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065" marR="5080" indent="300990" algn="ctr">
              <a:lnSpc>
                <a:spcPct val="100000"/>
              </a:lnSpc>
              <a:spcBef>
                <a:spcPts val="100"/>
              </a:spcBef>
            </a:pPr>
            <a:r>
              <a:rPr lang="en-IN" sz="4800" spc="-10" dirty="0">
                <a:solidFill>
                  <a:srgbClr val="FFFFFF"/>
                </a:solidFill>
              </a:rPr>
              <a:t>2022 Uttar Pradesh Legislative Assembly Election</a:t>
            </a:r>
            <a:endParaRPr lang="en-IN" sz="4800" spc="-10" dirty="0">
              <a:solidFill>
                <a:srgbClr val="FFFFFF"/>
              </a:solidFill>
            </a:endParaRPr>
          </a:p>
          <a:p>
            <a:pPr marL="12065" marR="5080" indent="300990" algn="ctr">
              <a:lnSpc>
                <a:spcPct val="100000"/>
              </a:lnSpc>
              <a:spcBef>
                <a:spcPts val="100"/>
              </a:spcBef>
            </a:pPr>
            <a:r>
              <a:rPr lang="en-IN" sz="4800" spc="-10" dirty="0">
                <a:solidFill>
                  <a:srgbClr val="FFFFFF"/>
                </a:solidFill>
              </a:rPr>
              <a:t>Result Prediction</a:t>
            </a:r>
            <a:r>
              <a:rPr sz="4800" spc="-5" dirty="0">
                <a:solidFill>
                  <a:srgbClr val="FFFFFF"/>
                </a:solidFill>
              </a:rPr>
              <a:t> </a:t>
            </a:r>
            <a:endParaRPr sz="4800" spc="-5" dirty="0">
              <a:solidFill>
                <a:srgbClr val="FFFFFF"/>
              </a:solidFill>
            </a:endParaRPr>
          </a:p>
          <a:p>
            <a:pPr marL="12065" marR="5080" indent="300990" algn="ctr">
              <a:lnSpc>
                <a:spcPct val="100000"/>
              </a:lnSpc>
              <a:spcBef>
                <a:spcPts val="100"/>
              </a:spcBef>
            </a:pPr>
            <a:r>
              <a:rPr lang="en-IN" sz="4800" spc="-5" dirty="0">
                <a:solidFill>
                  <a:srgbClr val="FFFFFF"/>
                </a:solidFill>
              </a:rPr>
              <a:t>(Mini Project)</a:t>
            </a:r>
            <a:r>
              <a:rPr sz="4800" spc="-5" dirty="0">
                <a:solidFill>
                  <a:srgbClr val="FFFFFF"/>
                </a:solidFill>
              </a:rPr>
              <a:t> </a:t>
            </a:r>
            <a:endParaRPr sz="4800"/>
          </a:p>
        </p:txBody>
      </p:sp>
      <p:sp>
        <p:nvSpPr>
          <p:cNvPr id="8" name="object 9"/>
          <p:cNvSpPr txBox="1"/>
          <p:nvPr/>
        </p:nvSpPr>
        <p:spPr>
          <a:xfrm>
            <a:off x="1080770" y="4723765"/>
            <a:ext cx="2411095" cy="869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 marR="5080" indent="266700">
              <a:lnSpc>
                <a:spcPct val="100000"/>
              </a:lnSpc>
              <a:spcBef>
                <a:spcPts val="100"/>
              </a:spcBef>
            </a:pPr>
            <a:r>
              <a:rPr lang="en-IN" sz="1800" i="1" spc="-5" dirty="0">
                <a:solidFill>
                  <a:srgbClr val="2F172B"/>
                </a:solidFill>
                <a:latin typeface="Georgia" panose="02040502050405020303"/>
                <a:cs typeface="Georgia" panose="02040502050405020303"/>
              </a:rPr>
              <a:t>Submitted By -</a:t>
            </a:r>
            <a:endParaRPr lang="en-IN" sz="1800" i="1" spc="-5" dirty="0">
              <a:solidFill>
                <a:srgbClr val="2F172B"/>
              </a:solidFill>
              <a:latin typeface="Georgia" panose="02040502050405020303"/>
              <a:cs typeface="Georgia" panose="02040502050405020303"/>
            </a:endParaRPr>
          </a:p>
          <a:p>
            <a:pPr marL="12700" marR="5080" indent="266700">
              <a:lnSpc>
                <a:spcPct val="100000"/>
              </a:lnSpc>
              <a:spcBef>
                <a:spcPts val="100"/>
              </a:spcBef>
            </a:pPr>
            <a:r>
              <a:rPr lang="en-IN" sz="1800" i="1" spc="-5" dirty="0">
                <a:solidFill>
                  <a:srgbClr val="2F172B"/>
                </a:solidFill>
                <a:latin typeface="Georgia" panose="02040502050405020303"/>
                <a:cs typeface="Georgia" panose="02040502050405020303"/>
              </a:rPr>
              <a:t>Prashant Dwivedi</a:t>
            </a:r>
            <a:endParaRPr lang="en-IN" sz="1800" i="1" spc="-5" dirty="0">
              <a:solidFill>
                <a:srgbClr val="2F172B"/>
              </a:solidFill>
              <a:latin typeface="Georgia" panose="02040502050405020303"/>
              <a:cs typeface="Georgia" panose="02040502050405020303"/>
            </a:endParaRPr>
          </a:p>
          <a:p>
            <a:pPr marL="12700" marR="5080" indent="266700">
              <a:lnSpc>
                <a:spcPct val="100000"/>
              </a:lnSpc>
              <a:spcBef>
                <a:spcPts val="100"/>
              </a:spcBef>
            </a:pPr>
            <a:r>
              <a:rPr lang="en-IN" sz="1800" i="1" spc="-5" dirty="0">
                <a:solidFill>
                  <a:srgbClr val="2F172B"/>
                </a:solidFill>
                <a:latin typeface="Georgia" panose="02040502050405020303"/>
                <a:cs typeface="Georgia" panose="02040502050405020303"/>
              </a:rPr>
              <a:t>1804610082</a:t>
            </a:r>
            <a:endParaRPr sz="1800">
              <a:latin typeface="Georgia" panose="02040502050405020303"/>
              <a:cs typeface="Georgia" panose="02040502050405020303"/>
            </a:endParaRPr>
          </a:p>
        </p:txBody>
      </p:sp>
      <p:sp>
        <p:nvSpPr>
          <p:cNvPr id="10" name="object 9"/>
          <p:cNvSpPr txBox="1"/>
          <p:nvPr/>
        </p:nvSpPr>
        <p:spPr>
          <a:xfrm>
            <a:off x="5581650" y="4622165"/>
            <a:ext cx="2761615" cy="1066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p>
            <a:pPr marL="12700" marR="5080" indent="266700">
              <a:lnSpc>
                <a:spcPct val="100000"/>
              </a:lnSpc>
              <a:spcBef>
                <a:spcPts val="100"/>
              </a:spcBef>
            </a:pPr>
            <a:r>
              <a:rPr lang="en-IN" sz="1800" i="1" spc="-5" dirty="0">
                <a:solidFill>
                  <a:srgbClr val="2F172B"/>
                </a:solidFill>
                <a:latin typeface="Georgia" panose="02040502050405020303"/>
                <a:cs typeface="Georgia" panose="02040502050405020303"/>
              </a:rPr>
              <a:t>Under the Guidance of -</a:t>
            </a:r>
            <a:endParaRPr lang="en-IN" sz="1800" i="1" spc="-5" dirty="0">
              <a:solidFill>
                <a:srgbClr val="2F172B"/>
              </a:solidFill>
              <a:latin typeface="Georgia" panose="02040502050405020303"/>
              <a:cs typeface="Georgia" panose="02040502050405020303"/>
            </a:endParaRPr>
          </a:p>
          <a:p>
            <a:pPr marL="12700" marR="5080" indent="266700">
              <a:lnSpc>
                <a:spcPct val="100000"/>
              </a:lnSpc>
              <a:spcBef>
                <a:spcPts val="100"/>
              </a:spcBef>
            </a:pPr>
            <a:r>
              <a:rPr sz="1600" i="1">
                <a:latin typeface="Georgia" panose="02040502050405020303" charset="0"/>
                <a:cs typeface="Georgia" panose="02040502050405020303" charset="0"/>
              </a:rPr>
              <a:t>Mr. Abhishek Singh </a:t>
            </a:r>
            <a:endParaRPr sz="1600" i="1">
              <a:latin typeface="Georgia" panose="02040502050405020303" charset="0"/>
              <a:cs typeface="Georgia" panose="02040502050405020303" charset="0"/>
            </a:endParaRPr>
          </a:p>
          <a:p>
            <a:pPr marL="12700" marR="5080" indent="266700">
              <a:lnSpc>
                <a:spcPct val="100000"/>
              </a:lnSpc>
              <a:spcBef>
                <a:spcPts val="100"/>
              </a:spcBef>
            </a:pPr>
            <a:r>
              <a:rPr sz="1600" i="1">
                <a:latin typeface="Georgia" panose="02040502050405020303" charset="0"/>
                <a:cs typeface="Georgia" panose="02040502050405020303" charset="0"/>
              </a:rPr>
              <a:t>Sengar</a:t>
            </a:r>
            <a:endParaRPr sz="1600" i="1">
              <a:latin typeface="Georgia" panose="02040502050405020303" charset="0"/>
              <a:cs typeface="Georgia" panose="02040502050405020303" charset="0"/>
            </a:endParaRPr>
          </a:p>
          <a:p>
            <a:pPr marL="12700" marR="5080" indent="266700">
              <a:lnSpc>
                <a:spcPct val="100000"/>
              </a:lnSpc>
              <a:spcBef>
                <a:spcPts val="100"/>
              </a:spcBef>
            </a:pPr>
            <a:r>
              <a:rPr lang="en-IN" sz="1600" i="1">
                <a:latin typeface="Georgia" panose="02040502050405020303" charset="0"/>
                <a:cs typeface="Georgia" panose="02040502050405020303" charset="0"/>
              </a:rPr>
              <a:t>(Asst. Prof.)</a:t>
            </a:r>
            <a:endParaRPr lang="en-IN" sz="1600" i="1">
              <a:latin typeface="Georgia" panose="02040502050405020303" charset="0"/>
              <a:cs typeface="Georgia" panose="02040502050405020303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0739" y="447878"/>
            <a:ext cx="298132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References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667078"/>
            <a:ext cx="7910195" cy="48183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23495" indent="-342900">
              <a:lnSpc>
                <a:spcPct val="100000"/>
              </a:lnSpc>
              <a:spcBef>
                <a:spcPts val="95"/>
              </a:spcBef>
              <a:buAutoNum type="arabicPlain"/>
              <a:tabLst>
                <a:tab pos="554990" algn="l"/>
              </a:tabLst>
            </a:pPr>
            <a:r>
              <a:rPr dirty="0">
                <a:latin typeface="Georgia" panose="02040502050405020303"/>
                <a:cs typeface="Georgia" panose="02040502050405020303"/>
              </a:rPr>
              <a:t>https://www.igi-global.com/dictionary/sentiment-polarity/69751#:~:text=Sentiment%20polarity%20for%20an%20element,about%20the%20entity%20in%20consideration.</a:t>
            </a:r>
            <a:endParaRPr dirty="0">
              <a:latin typeface="Georgia" panose="02040502050405020303"/>
              <a:cs typeface="Georgia" panose="02040502050405020303"/>
            </a:endParaRPr>
          </a:p>
          <a:p>
            <a:pPr marL="355600" marR="23495" indent="-342900">
              <a:lnSpc>
                <a:spcPct val="100000"/>
              </a:lnSpc>
              <a:spcBef>
                <a:spcPts val="95"/>
              </a:spcBef>
              <a:buAutoNum type="arabicPlain"/>
              <a:tabLst>
                <a:tab pos="554990" algn="l"/>
              </a:tabLst>
            </a:pPr>
            <a:endParaRPr dirty="0">
              <a:latin typeface="Georgia" panose="02040502050405020303"/>
              <a:cs typeface="Georgia" panose="02040502050405020303"/>
            </a:endParaRPr>
          </a:p>
          <a:p>
            <a:pPr marL="355600" marR="23495" indent="-342900">
              <a:lnSpc>
                <a:spcPct val="100000"/>
              </a:lnSpc>
              <a:spcBef>
                <a:spcPts val="95"/>
              </a:spcBef>
              <a:buAutoNum type="arabicPlain"/>
              <a:tabLst>
                <a:tab pos="554990" algn="l"/>
              </a:tabLst>
            </a:pPr>
            <a:r>
              <a:rPr dirty="0">
                <a:latin typeface="Georgia" panose="02040502050405020303"/>
                <a:cs typeface="Georgia" panose="02040502050405020303"/>
              </a:rPr>
              <a:t>https://textblob.readthedocs.io/en/dev/</a:t>
            </a:r>
            <a:endParaRPr dirty="0">
              <a:latin typeface="Georgia" panose="02040502050405020303"/>
              <a:cs typeface="Georgia" panose="02040502050405020303"/>
            </a:endParaRPr>
          </a:p>
          <a:p>
            <a:pPr marL="355600" marR="23495" indent="-342900">
              <a:lnSpc>
                <a:spcPct val="100000"/>
              </a:lnSpc>
              <a:spcBef>
                <a:spcPts val="95"/>
              </a:spcBef>
              <a:buAutoNum type="arabicPlain"/>
              <a:tabLst>
                <a:tab pos="554990" algn="l"/>
              </a:tabLst>
            </a:pPr>
            <a:endParaRPr dirty="0">
              <a:latin typeface="Georgia" panose="02040502050405020303"/>
              <a:cs typeface="Georgia" panose="02040502050405020303"/>
            </a:endParaRPr>
          </a:p>
          <a:p>
            <a:pPr marL="355600" marR="23495" indent="-342900">
              <a:lnSpc>
                <a:spcPct val="100000"/>
              </a:lnSpc>
              <a:spcBef>
                <a:spcPts val="95"/>
              </a:spcBef>
              <a:buAutoNum type="arabicPlain"/>
              <a:tabLst>
                <a:tab pos="554990" algn="l"/>
              </a:tabLst>
            </a:pPr>
            <a:r>
              <a:rPr dirty="0">
                <a:latin typeface="Georgia" panose="02040502050405020303"/>
                <a:cs typeface="Georgia" panose="02040502050405020303"/>
              </a:rPr>
              <a:t>https://towardsdatascience.com/sentiment-analysis-concept-analysis-and-applications-6c94d6f58c17#:~:text=Sentiment%20analysis%20is%20contextual%20mining,service%20while%20monitoring%20online%20conversations.</a:t>
            </a:r>
            <a:endParaRPr dirty="0">
              <a:latin typeface="Georgia" panose="02040502050405020303"/>
              <a:cs typeface="Georgia" panose="02040502050405020303"/>
            </a:endParaRPr>
          </a:p>
          <a:p>
            <a:pPr marL="355600" marR="23495" indent="-342900">
              <a:lnSpc>
                <a:spcPct val="100000"/>
              </a:lnSpc>
              <a:spcBef>
                <a:spcPts val="95"/>
              </a:spcBef>
              <a:buAutoNum type="arabicPlain"/>
              <a:tabLst>
                <a:tab pos="554990" algn="l"/>
              </a:tabLst>
            </a:pPr>
            <a:endParaRPr dirty="0">
              <a:latin typeface="Georgia" panose="02040502050405020303"/>
              <a:cs typeface="Georgia" panose="02040502050405020303"/>
            </a:endParaRPr>
          </a:p>
          <a:p>
            <a:pPr marL="355600" marR="23495" indent="-342900">
              <a:lnSpc>
                <a:spcPct val="100000"/>
              </a:lnSpc>
              <a:spcBef>
                <a:spcPts val="95"/>
              </a:spcBef>
              <a:buAutoNum type="arabicPlain"/>
              <a:tabLst>
                <a:tab pos="554990" algn="l"/>
              </a:tabLst>
            </a:pPr>
            <a:r>
              <a:rPr dirty="0">
                <a:latin typeface="Georgia" panose="02040502050405020303"/>
                <a:cs typeface="Georgia" panose="02040502050405020303"/>
              </a:rPr>
              <a:t>https://en.wikipedia.org/wiki/2022_Uttar_Pradesh_Legislative_Assembly_election</a:t>
            </a:r>
            <a:endParaRPr dirty="0">
              <a:latin typeface="Georgia" panose="02040502050405020303"/>
              <a:cs typeface="Georgia" panose="02040502050405020303"/>
            </a:endParaRPr>
          </a:p>
          <a:p>
            <a:pPr marL="355600" marR="23495" indent="-342900">
              <a:lnSpc>
                <a:spcPct val="100000"/>
              </a:lnSpc>
              <a:spcBef>
                <a:spcPts val="95"/>
              </a:spcBef>
              <a:buAutoNum type="arabicPlain"/>
              <a:tabLst>
                <a:tab pos="554990" algn="l"/>
              </a:tabLst>
            </a:pPr>
            <a:endParaRPr dirty="0">
              <a:latin typeface="Georgia" panose="02040502050405020303"/>
              <a:cs typeface="Georgia" panose="02040502050405020303"/>
            </a:endParaRPr>
          </a:p>
          <a:p>
            <a:pPr marL="355600" marR="23495" indent="-342900">
              <a:lnSpc>
                <a:spcPct val="100000"/>
              </a:lnSpc>
              <a:spcBef>
                <a:spcPts val="95"/>
              </a:spcBef>
              <a:buAutoNum type="arabicPlain"/>
              <a:tabLst>
                <a:tab pos="554990" algn="l"/>
              </a:tabLst>
            </a:pPr>
            <a:r>
              <a:rPr dirty="0">
                <a:latin typeface="Georgia" panose="02040502050405020303"/>
                <a:cs typeface="Georgia" panose="02040502050405020303"/>
              </a:rPr>
              <a:t>https://www.financialexpress.com/india-news/up-elections-bjp-likely-to-retain-state-but-samajwadi-party-may-give-tough-fight-predicts-opinion-poll/2386941/</a:t>
            </a:r>
            <a:endParaRPr dirty="0">
              <a:latin typeface="Georgia" panose="02040502050405020303"/>
              <a:cs typeface="Georgia" panose="02040502050405020303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755265"/>
            <a:ext cx="9144000" cy="738505"/>
          </a:xfrm>
        </p:spPr>
        <p:txBody>
          <a:bodyPr wrap="square"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IN" altLang="en-US" b="1">
                <a:solidFill>
                  <a:schemeClr val="accent4"/>
                </a:solidFill>
                <a:effectLst/>
              </a:rPr>
              <a:t>Thank You</a:t>
            </a:r>
            <a:endParaRPr lang="en-IN" altLang="en-US" b="1"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35940" y="434162"/>
            <a:ext cx="218249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pc="-5" dirty="0"/>
              <a:t>Content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535940" y="1665605"/>
            <a:ext cx="8493125" cy="49066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69900" indent="-457835">
              <a:lnSpc>
                <a:spcPct val="100000"/>
              </a:lnSpc>
              <a:spcBef>
                <a:spcPts val="600"/>
              </a:spcBef>
              <a:buSzPct val="167000"/>
              <a:buFont typeface="Arial" panose="020B0604020202020204"/>
              <a:buChar char="•"/>
              <a:tabLst>
                <a:tab pos="469900" algn="l"/>
              </a:tabLst>
            </a:pPr>
            <a:r>
              <a:rPr lang="en-IN" sz="3600" dirty="0">
                <a:latin typeface="Georgia" panose="02040502050405020303"/>
                <a:cs typeface="Georgia" panose="02040502050405020303"/>
              </a:rPr>
              <a:t>Introduction</a:t>
            </a:r>
            <a:endParaRPr lang="en-IN" sz="3600" dirty="0">
              <a:latin typeface="Georgia" panose="02040502050405020303"/>
              <a:cs typeface="Georgia" panose="02040502050405020303"/>
            </a:endParaRPr>
          </a:p>
          <a:p>
            <a:pPr marL="469900" indent="-457835">
              <a:lnSpc>
                <a:spcPct val="100000"/>
              </a:lnSpc>
              <a:spcBef>
                <a:spcPts val="600"/>
              </a:spcBef>
              <a:buSzPct val="167000"/>
              <a:buFont typeface="Arial" panose="020B0604020202020204"/>
              <a:buChar char="•"/>
              <a:tabLst>
                <a:tab pos="469900" algn="l"/>
              </a:tabLst>
            </a:pPr>
            <a:r>
              <a:rPr sz="3600" dirty="0">
                <a:latin typeface="Georgia" panose="02040502050405020303"/>
                <a:cs typeface="Georgia" panose="02040502050405020303"/>
              </a:rPr>
              <a:t>Problem</a:t>
            </a:r>
            <a:r>
              <a:rPr sz="3600" spc="-70" dirty="0">
                <a:latin typeface="Georgia" panose="02040502050405020303"/>
                <a:cs typeface="Georgia" panose="02040502050405020303"/>
              </a:rPr>
              <a:t> </a:t>
            </a:r>
            <a:r>
              <a:rPr sz="3600" spc="-5" dirty="0">
                <a:latin typeface="Georgia" panose="02040502050405020303"/>
                <a:cs typeface="Georgia" panose="02040502050405020303"/>
              </a:rPr>
              <a:t>Statement</a:t>
            </a:r>
            <a:endParaRPr sz="3600">
              <a:latin typeface="Georgia" panose="02040502050405020303"/>
              <a:cs typeface="Georgia" panose="02040502050405020303"/>
            </a:endParaRPr>
          </a:p>
          <a:p>
            <a:pPr marL="469900" indent="-457835">
              <a:lnSpc>
                <a:spcPct val="100000"/>
              </a:lnSpc>
              <a:spcBef>
                <a:spcPts val="600"/>
              </a:spcBef>
              <a:buSzPct val="167000"/>
              <a:buFont typeface="Arial" panose="020B0604020202020204"/>
              <a:buChar char="•"/>
              <a:tabLst>
                <a:tab pos="469900" algn="l"/>
              </a:tabLst>
            </a:pPr>
            <a:r>
              <a:rPr lang="en-IN" sz="3600" spc="-5" dirty="0">
                <a:latin typeface="Georgia" panose="02040502050405020303"/>
                <a:cs typeface="Georgia" panose="02040502050405020303"/>
              </a:rPr>
              <a:t>Dataset Preparation</a:t>
            </a:r>
            <a:endParaRPr lang="en-IN" sz="3600" spc="-5" dirty="0">
              <a:latin typeface="Georgia" panose="02040502050405020303"/>
              <a:cs typeface="Georgia" panose="02040502050405020303"/>
            </a:endParaRPr>
          </a:p>
          <a:p>
            <a:pPr marL="469900" indent="-457835">
              <a:lnSpc>
                <a:spcPct val="100000"/>
              </a:lnSpc>
              <a:spcBef>
                <a:spcPts val="600"/>
              </a:spcBef>
              <a:buSzPct val="167000"/>
              <a:buFont typeface="Arial" panose="020B0604020202020204"/>
              <a:buChar char="•"/>
              <a:tabLst>
                <a:tab pos="469900" algn="l"/>
              </a:tabLst>
            </a:pPr>
            <a:r>
              <a:rPr lang="en-IN" sz="3600" spc="-5" dirty="0">
                <a:latin typeface="Georgia" panose="02040502050405020303"/>
                <a:cs typeface="Georgia" panose="02040502050405020303"/>
              </a:rPr>
              <a:t>Dataset</a:t>
            </a:r>
            <a:endParaRPr lang="en-IN" sz="3600" spc="-5" dirty="0">
              <a:latin typeface="Georgia" panose="02040502050405020303"/>
              <a:cs typeface="Georgia" panose="02040502050405020303"/>
            </a:endParaRPr>
          </a:p>
          <a:p>
            <a:pPr marL="469900" indent="-457835">
              <a:lnSpc>
                <a:spcPct val="100000"/>
              </a:lnSpc>
              <a:spcBef>
                <a:spcPts val="600"/>
              </a:spcBef>
              <a:buSzPct val="167000"/>
              <a:buFont typeface="Arial" panose="020B0604020202020204"/>
              <a:buChar char="•"/>
              <a:tabLst>
                <a:tab pos="469900" algn="l"/>
              </a:tabLst>
            </a:pPr>
            <a:r>
              <a:rPr lang="en-IN" sz="3600" spc="-5" dirty="0">
                <a:latin typeface="Georgia" panose="02040502050405020303"/>
                <a:cs typeface="Georgia" panose="02040502050405020303"/>
              </a:rPr>
              <a:t>Sentiment Analysis</a:t>
            </a:r>
            <a:endParaRPr sz="3600">
              <a:latin typeface="Georgia" panose="02040502050405020303"/>
              <a:cs typeface="Georgia" panose="02040502050405020303"/>
            </a:endParaRPr>
          </a:p>
          <a:p>
            <a:pPr marL="469900" indent="-457835">
              <a:lnSpc>
                <a:spcPct val="100000"/>
              </a:lnSpc>
              <a:spcBef>
                <a:spcPts val="600"/>
              </a:spcBef>
              <a:buSzPct val="167000"/>
              <a:buFont typeface="Arial" panose="020B0604020202020204"/>
              <a:buChar char="•"/>
              <a:tabLst>
                <a:tab pos="469900" algn="l"/>
              </a:tabLst>
            </a:pPr>
            <a:r>
              <a:rPr sz="3600" dirty="0">
                <a:latin typeface="Georgia" panose="02040502050405020303" charset="0"/>
                <a:cs typeface="Georgia" panose="02040502050405020303" charset="0"/>
                <a:sym typeface="+mn-ea"/>
              </a:rPr>
              <a:t>Sentiment Polarity on </a:t>
            </a:r>
            <a:r>
              <a:rPr lang="en-IN" sz="3600" dirty="0">
                <a:latin typeface="Georgia" panose="02040502050405020303" charset="0"/>
                <a:cs typeface="Georgia" panose="02040502050405020303" charset="0"/>
                <a:sym typeface="+mn-ea"/>
              </a:rPr>
              <a:t>all</a:t>
            </a:r>
            <a:r>
              <a:rPr sz="3600" dirty="0">
                <a:latin typeface="Georgia" panose="02040502050405020303" charset="0"/>
                <a:cs typeface="Georgia" panose="02040502050405020303" charset="0"/>
                <a:sym typeface="+mn-ea"/>
              </a:rPr>
              <a:t> th</a:t>
            </a:r>
            <a:r>
              <a:rPr lang="en-IN" sz="3600" dirty="0">
                <a:latin typeface="Georgia" panose="02040502050405020303" charset="0"/>
                <a:cs typeface="Georgia" panose="02040502050405020303" charset="0"/>
                <a:sym typeface="+mn-ea"/>
              </a:rPr>
              <a:t>ree</a:t>
            </a:r>
            <a:r>
              <a:rPr sz="3600" dirty="0">
                <a:latin typeface="Georgia" panose="02040502050405020303" charset="0"/>
                <a:cs typeface="Georgia" panose="02040502050405020303" charset="0"/>
                <a:sym typeface="+mn-ea"/>
              </a:rPr>
              <a:t> </a:t>
            </a:r>
            <a:r>
              <a:rPr lang="en-IN" sz="3600" dirty="0">
                <a:latin typeface="Georgia" panose="02040502050405020303" charset="0"/>
                <a:cs typeface="Georgia" panose="02040502050405020303" charset="0"/>
                <a:sym typeface="+mn-ea"/>
              </a:rPr>
              <a:t>C</a:t>
            </a:r>
            <a:r>
              <a:rPr sz="3600" dirty="0">
                <a:latin typeface="Georgia" panose="02040502050405020303" charset="0"/>
                <a:cs typeface="Georgia" panose="02040502050405020303" charset="0"/>
                <a:sym typeface="+mn-ea"/>
              </a:rPr>
              <a:t>andidates</a:t>
            </a:r>
            <a:endParaRPr sz="3600">
              <a:latin typeface="Georgia" panose="02040502050405020303"/>
              <a:cs typeface="Georgia" panose="02040502050405020303"/>
            </a:endParaRPr>
          </a:p>
          <a:p>
            <a:pPr marL="469900" indent="-457835">
              <a:lnSpc>
                <a:spcPct val="100000"/>
              </a:lnSpc>
              <a:spcBef>
                <a:spcPts val="605"/>
              </a:spcBef>
              <a:buSzPct val="167000"/>
              <a:buFont typeface="Arial" panose="020B0604020202020204"/>
              <a:buChar char="•"/>
              <a:tabLst>
                <a:tab pos="469900" algn="l"/>
              </a:tabLst>
            </a:pPr>
            <a:r>
              <a:rPr lang="en-IN" sz="3600" spc="-5" dirty="0">
                <a:latin typeface="Georgia" panose="02040502050405020303"/>
                <a:cs typeface="Georgia" panose="02040502050405020303"/>
              </a:rPr>
              <a:t>Result</a:t>
            </a:r>
            <a:endParaRPr lang="en-IN" sz="3600" spc="-5" dirty="0">
              <a:latin typeface="Georgia" panose="02040502050405020303"/>
              <a:cs typeface="Georgia" panose="02040502050405020303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0739" y="447878"/>
            <a:ext cx="3471545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IN" dirty="0"/>
              <a:t>Introduction</a:t>
            </a:r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574040" y="1667078"/>
            <a:ext cx="7921625" cy="53009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31800" marR="401955" indent="-419735">
              <a:lnSpc>
                <a:spcPct val="100000"/>
              </a:lnSpc>
              <a:spcBef>
                <a:spcPts val="100"/>
              </a:spcBef>
              <a:buSzPct val="167000"/>
              <a:buFont typeface="Arial" panose="020B0604020202020204"/>
              <a:buChar char="•"/>
              <a:tabLst>
                <a:tab pos="431800" algn="l"/>
              </a:tabLst>
            </a:pPr>
            <a:endParaRPr sz="3000" dirty="0">
              <a:latin typeface="Georgia" panose="02040502050405020303"/>
              <a:cs typeface="Georgia" panose="02040502050405020303"/>
            </a:endParaRPr>
          </a:p>
          <a:p>
            <a:pPr marL="431800" marR="401955" indent="-419735">
              <a:lnSpc>
                <a:spcPct val="100000"/>
              </a:lnSpc>
              <a:spcBef>
                <a:spcPts val="100"/>
              </a:spcBef>
              <a:buSzPct val="167000"/>
              <a:buFont typeface="Arial" panose="020B0604020202020204"/>
              <a:buChar char="•"/>
              <a:tabLst>
                <a:tab pos="431800" algn="l"/>
              </a:tabLst>
            </a:pPr>
            <a:r>
              <a:rPr sz="3000" dirty="0">
                <a:latin typeface="Georgia" panose="02040502050405020303"/>
                <a:cs typeface="Georgia" panose="02040502050405020303"/>
              </a:rPr>
              <a:t>Legislative Assembly elections will be held in Uttar Pradesh in month of February to March 2022 to elect 403 members of the Uttar Pradesh Legislative Assembly.</a:t>
            </a:r>
            <a:endParaRPr sz="3000" dirty="0">
              <a:latin typeface="Georgia" panose="02040502050405020303"/>
              <a:cs typeface="Georgia" panose="02040502050405020303"/>
            </a:endParaRPr>
          </a:p>
          <a:p>
            <a:pPr marL="431800" marR="401955" indent="-419735">
              <a:lnSpc>
                <a:spcPct val="100000"/>
              </a:lnSpc>
              <a:spcBef>
                <a:spcPts val="100"/>
              </a:spcBef>
              <a:buSzPct val="167000"/>
              <a:buFont typeface="Arial" panose="020B0604020202020204"/>
              <a:buChar char="•"/>
              <a:tabLst>
                <a:tab pos="431800" algn="l"/>
              </a:tabLst>
            </a:pPr>
            <a:endParaRPr sz="4200">
              <a:latin typeface="Georgia" panose="02040502050405020303"/>
              <a:cs typeface="Georgia" panose="02040502050405020303"/>
            </a:endParaRPr>
          </a:p>
          <a:p>
            <a:pPr marL="431800" marR="361315" indent="-419735">
              <a:lnSpc>
                <a:spcPct val="100000"/>
              </a:lnSpc>
              <a:buSzPct val="167000"/>
              <a:buFont typeface="Arial" panose="020B0604020202020204"/>
              <a:buChar char="•"/>
              <a:tabLst>
                <a:tab pos="431800" algn="l"/>
              </a:tabLst>
            </a:pPr>
            <a:r>
              <a:rPr lang="en-IN" sz="3000" dirty="0">
                <a:latin typeface="Georgia" panose="02040502050405020303"/>
                <a:cs typeface="Georgia" panose="02040502050405020303"/>
              </a:rPr>
              <a:t>The Three big competitors in this elections are Yogi Adityanath(BJP), Akhilesh Yadav(SP), Mayawati(BSP)</a:t>
            </a:r>
            <a:r>
              <a:rPr sz="3000" spc="-5" dirty="0">
                <a:latin typeface="Georgia" panose="02040502050405020303"/>
                <a:cs typeface="Georgia" panose="02040502050405020303"/>
              </a:rPr>
              <a:t>.</a:t>
            </a:r>
            <a:endParaRPr sz="3000" spc="-5" dirty="0">
              <a:latin typeface="Georgia" panose="02040502050405020303"/>
              <a:cs typeface="Georgia" panose="02040502050405020303"/>
            </a:endParaRPr>
          </a:p>
          <a:p>
            <a:pPr marL="431800" marR="361315" indent="-419735">
              <a:lnSpc>
                <a:spcPct val="100000"/>
              </a:lnSpc>
              <a:buSzPct val="167000"/>
              <a:buFont typeface="Arial" panose="020B0604020202020204"/>
              <a:buChar char="•"/>
              <a:tabLst>
                <a:tab pos="431800" algn="l"/>
              </a:tabLst>
            </a:pPr>
            <a:endParaRPr sz="3000">
              <a:latin typeface="Georgia" panose="02040502050405020303"/>
              <a:cs typeface="Georgia" panose="02040502050405020303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0739" y="447878"/>
            <a:ext cx="5239385" cy="7575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Problem</a:t>
            </a:r>
            <a:r>
              <a:rPr spc="-65" dirty="0"/>
              <a:t> </a:t>
            </a:r>
            <a:r>
              <a:rPr spc="-5" dirty="0"/>
              <a:t>Statement</a:t>
            </a:r>
            <a:endParaRPr spc="-5" dirty="0"/>
          </a:p>
        </p:txBody>
      </p:sp>
      <p:sp>
        <p:nvSpPr>
          <p:cNvPr id="3" name="object 3"/>
          <p:cNvSpPr txBox="1"/>
          <p:nvPr/>
        </p:nvSpPr>
        <p:spPr>
          <a:xfrm>
            <a:off x="574040" y="1667078"/>
            <a:ext cx="7987030" cy="23336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31800" marR="5080" indent="-419735">
              <a:lnSpc>
                <a:spcPct val="100000"/>
              </a:lnSpc>
              <a:spcBef>
                <a:spcPts val="100"/>
              </a:spcBef>
              <a:buSzPct val="167000"/>
              <a:buFont typeface="Arial" panose="020B0604020202020204"/>
              <a:buChar char="•"/>
              <a:tabLst>
                <a:tab pos="431800" algn="l"/>
              </a:tabLst>
            </a:pPr>
            <a:endParaRPr sz="3000" spc="-5" dirty="0">
              <a:latin typeface="Georgia" panose="02040502050405020303"/>
              <a:cs typeface="Georgia" panose="02040502050405020303"/>
            </a:endParaRPr>
          </a:p>
          <a:p>
            <a:pPr marL="431800" marR="5080" indent="-419735">
              <a:lnSpc>
                <a:spcPct val="100000"/>
              </a:lnSpc>
              <a:spcBef>
                <a:spcPts val="100"/>
              </a:spcBef>
              <a:buSzPct val="167000"/>
              <a:buFont typeface="Arial" panose="020B0604020202020204"/>
              <a:buChar char="•"/>
              <a:tabLst>
                <a:tab pos="431800" algn="l"/>
              </a:tabLst>
            </a:pPr>
            <a:r>
              <a:rPr sz="3000" spc="-5" dirty="0">
                <a:latin typeface="Georgia" panose="02040502050405020303"/>
                <a:cs typeface="Georgia" panose="02040502050405020303"/>
              </a:rPr>
              <a:t>P</a:t>
            </a:r>
            <a:r>
              <a:rPr lang="en-IN" sz="3000" spc="-5" dirty="0">
                <a:latin typeface="Georgia" panose="02040502050405020303"/>
                <a:cs typeface="Georgia" panose="02040502050405020303"/>
              </a:rPr>
              <a:t>redicting Winning Party Name by analysing  the sentiments of people for the candidates on social media (websites like twitter, facebook, instagram). </a:t>
            </a:r>
            <a:endParaRPr lang="en-IN" sz="3000">
              <a:latin typeface="Georgia" panose="02040502050405020303"/>
              <a:cs typeface="Georgia" panose="02040502050405020303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0739" y="447878"/>
            <a:ext cx="5943600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Dataset</a:t>
            </a:r>
            <a:r>
              <a:rPr lang="en-IN" dirty="0"/>
              <a:t> Preparation</a:t>
            </a:r>
            <a:endParaRPr lang="en-IN" dirty="0"/>
          </a:p>
        </p:txBody>
      </p:sp>
      <p:sp>
        <p:nvSpPr>
          <p:cNvPr id="3" name="object 3"/>
          <p:cNvSpPr txBox="1"/>
          <p:nvPr/>
        </p:nvSpPr>
        <p:spPr>
          <a:xfrm>
            <a:off x="574040" y="2322957"/>
            <a:ext cx="7993380" cy="32442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31800" marR="361315" indent="-419735">
              <a:lnSpc>
                <a:spcPct val="100000"/>
              </a:lnSpc>
              <a:buSzPct val="167000"/>
              <a:buFont typeface="Arial" panose="020B0604020202020204"/>
              <a:buChar char="•"/>
              <a:tabLst>
                <a:tab pos="431800" algn="l"/>
              </a:tabLst>
            </a:pPr>
            <a:r>
              <a:rPr lang="en-IN" sz="3000" dirty="0">
                <a:latin typeface="Georgia" panose="02040502050405020303"/>
                <a:cs typeface="Georgia" panose="02040502050405020303"/>
              </a:rPr>
              <a:t>D</a:t>
            </a:r>
            <a:r>
              <a:rPr sz="3000" dirty="0">
                <a:latin typeface="Georgia" panose="02040502050405020303"/>
                <a:cs typeface="Georgia" panose="02040502050405020303"/>
              </a:rPr>
              <a:t>atasets that </a:t>
            </a:r>
            <a:r>
              <a:rPr lang="en-IN" sz="3000" dirty="0">
                <a:latin typeface="Georgia" panose="02040502050405020303"/>
                <a:cs typeface="Georgia" panose="02040502050405020303"/>
              </a:rPr>
              <a:t>are</a:t>
            </a:r>
            <a:r>
              <a:rPr sz="3000" dirty="0">
                <a:latin typeface="Georgia" panose="02040502050405020303"/>
                <a:cs typeface="Georgia" panose="02040502050405020303"/>
              </a:rPr>
              <a:t> us</a:t>
            </a:r>
            <a:r>
              <a:rPr lang="en-IN" sz="3000" dirty="0">
                <a:latin typeface="Georgia" panose="02040502050405020303"/>
                <a:cs typeface="Georgia" panose="02040502050405020303"/>
              </a:rPr>
              <a:t>ed</a:t>
            </a:r>
            <a:r>
              <a:rPr sz="3000" dirty="0">
                <a:latin typeface="Georgia" panose="02040502050405020303"/>
                <a:cs typeface="Georgia" panose="02040502050405020303"/>
              </a:rPr>
              <a:t> in this task to predict the U</a:t>
            </a:r>
            <a:r>
              <a:rPr lang="en-IN" sz="3000" dirty="0">
                <a:latin typeface="Georgia" panose="02040502050405020303"/>
                <a:cs typeface="Georgia" panose="02040502050405020303"/>
              </a:rPr>
              <a:t>P 2022</a:t>
            </a:r>
            <a:r>
              <a:rPr sz="3000" dirty="0">
                <a:latin typeface="Georgia" panose="02040502050405020303"/>
                <a:cs typeface="Georgia" panose="02040502050405020303"/>
              </a:rPr>
              <a:t> Elections are collected from twitter</a:t>
            </a:r>
            <a:r>
              <a:rPr lang="en-IN" sz="3000" dirty="0">
                <a:latin typeface="Georgia" panose="02040502050405020303"/>
                <a:cs typeface="Georgia" panose="02040502050405020303"/>
              </a:rPr>
              <a:t>, facebook, instagram</a:t>
            </a:r>
            <a:r>
              <a:rPr sz="3000" dirty="0">
                <a:latin typeface="Georgia" panose="02040502050405020303"/>
                <a:cs typeface="Georgia" panose="02040502050405020303"/>
              </a:rPr>
              <a:t> by the official twitter handles of </a:t>
            </a:r>
            <a:r>
              <a:rPr lang="en-IN" sz="3000" dirty="0">
                <a:latin typeface="Georgia" panose="02040502050405020303"/>
                <a:cs typeface="Georgia" panose="02040502050405020303"/>
                <a:sym typeface="+mn-ea"/>
              </a:rPr>
              <a:t>Yogi Adityanath(BJP), Akhilesh Yadav(SP), Mayawati(BSP) using python web scraping script.</a:t>
            </a:r>
            <a:endParaRPr sz="3000" dirty="0">
              <a:latin typeface="Georgia" panose="02040502050405020303"/>
              <a:cs typeface="Georgia" panose="02040502050405020303"/>
            </a:endParaRPr>
          </a:p>
        </p:txBody>
      </p:sp>
      <p:pic>
        <p:nvPicPr>
          <p:cNvPr id="4" name="20211214_235447">
            <a:hlinkClick r:id="" action="ppaction://media"/>
          </p:cNvPr>
          <p:cNvPicPr>
            <a:picLocks noChangeAspect="1"/>
          </p:cNvPicPr>
          <p:nvPr>
            <p:ph sz="half" idx="2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648200" y="5105400"/>
            <a:ext cx="3977640" cy="165989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indefinite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 mute="1">
                <p:cTn id="7" repeatCount="indefinite" fill="remove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0739" y="447878"/>
            <a:ext cx="5943600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Dataset</a:t>
            </a:r>
            <a:endParaRPr dirty="0"/>
          </a:p>
        </p:txBody>
      </p:sp>
      <p:sp>
        <p:nvSpPr>
          <p:cNvPr id="4" name="Text Box 3"/>
          <p:cNvSpPr txBox="1"/>
          <p:nvPr/>
        </p:nvSpPr>
        <p:spPr>
          <a:xfrm>
            <a:off x="533400" y="1676400"/>
            <a:ext cx="8322945" cy="47713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10515" indent="-285750" algn="l">
              <a:lnSpc>
                <a:spcPct val="100000"/>
              </a:lnSpc>
              <a:spcBef>
                <a:spcPts val="540"/>
              </a:spcBef>
              <a:buSzPct val="278000"/>
              <a:buFont typeface="Arial" panose="020B0604020202020204" pitchFamily="34" charset="0"/>
              <a:buChar char="•"/>
              <a:tabLst>
                <a:tab pos="444500" algn="l"/>
              </a:tabLst>
            </a:pPr>
            <a:r>
              <a:rPr lang="en-IN" sz="2800" spc="-5" dirty="0">
                <a:latin typeface="Georgia" panose="02040502050405020303"/>
                <a:cs typeface="Georgia" panose="02040502050405020303"/>
                <a:sym typeface="+mn-ea"/>
              </a:rPr>
              <a:t>The dataset consists of three files :</a:t>
            </a:r>
            <a:endParaRPr lang="en-IN" sz="2800" spc="-5" dirty="0">
              <a:latin typeface="Georgia" panose="02040502050405020303"/>
              <a:cs typeface="Georgia" panose="02040502050405020303"/>
            </a:endParaRPr>
          </a:p>
          <a:p>
            <a:pPr marL="939165" lvl="2" indent="0" algn="l">
              <a:lnSpc>
                <a:spcPct val="100000"/>
              </a:lnSpc>
              <a:spcBef>
                <a:spcPts val="540"/>
              </a:spcBef>
              <a:buSzPct val="278000"/>
              <a:buNone/>
              <a:tabLst>
                <a:tab pos="444500" algn="l"/>
              </a:tabLst>
            </a:pP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+------ data/</a:t>
            </a:r>
            <a:endParaRPr lang="en-IN" sz="1200" spc="-5" dirty="0">
              <a:solidFill>
                <a:schemeClr val="bg1">
                  <a:lumMod val="50000"/>
                </a:schemeClr>
              </a:solidFill>
              <a:latin typeface="Georgia" panose="02040502050405020303"/>
              <a:cs typeface="Georgia" panose="02040502050405020303"/>
              <a:sym typeface="+mn-ea"/>
            </a:endParaRPr>
          </a:p>
          <a:p>
            <a:pPr marL="939165" lvl="2" indent="0" algn="l">
              <a:lnSpc>
                <a:spcPct val="100000"/>
              </a:lnSpc>
              <a:spcBef>
                <a:spcPts val="540"/>
              </a:spcBef>
              <a:buSzPct val="278000"/>
              <a:buNone/>
              <a:tabLst>
                <a:tab pos="444500" algn="l"/>
              </a:tabLst>
            </a:pP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|   +------ bjp.csv</a:t>
            </a:r>
            <a:endParaRPr lang="en-IN" sz="1200" spc="-5" dirty="0">
              <a:solidFill>
                <a:schemeClr val="bg1">
                  <a:lumMod val="50000"/>
                </a:schemeClr>
              </a:solidFill>
              <a:latin typeface="Georgia" panose="02040502050405020303"/>
              <a:cs typeface="Georgia" panose="02040502050405020303"/>
              <a:sym typeface="+mn-ea"/>
            </a:endParaRPr>
          </a:p>
          <a:p>
            <a:pPr marL="939165" lvl="2" indent="0" algn="l">
              <a:lnSpc>
                <a:spcPct val="100000"/>
              </a:lnSpc>
              <a:spcBef>
                <a:spcPts val="540"/>
              </a:spcBef>
              <a:buSzPct val="278000"/>
              <a:buNone/>
              <a:tabLst>
                <a:tab pos="444500" algn="l"/>
              </a:tabLst>
            </a:pP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|   +------ bsp.csv</a:t>
            </a:r>
            <a:endParaRPr lang="en-IN" sz="1200" spc="-5" dirty="0">
              <a:solidFill>
                <a:schemeClr val="bg1">
                  <a:lumMod val="50000"/>
                </a:schemeClr>
              </a:solidFill>
              <a:latin typeface="Georgia" panose="02040502050405020303"/>
              <a:cs typeface="Georgia" panose="02040502050405020303"/>
              <a:sym typeface="+mn-ea"/>
            </a:endParaRPr>
          </a:p>
          <a:p>
            <a:pPr marL="0" lvl="2" indent="0" algn="l">
              <a:lnSpc>
                <a:spcPct val="100000"/>
              </a:lnSpc>
              <a:spcBef>
                <a:spcPts val="540"/>
              </a:spcBef>
              <a:buSzPct val="278000"/>
              <a:buNone/>
              <a:tabLst>
                <a:tab pos="444500" algn="l"/>
              </a:tabLst>
            </a:pP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		|   +------ sp.csv</a:t>
            </a:r>
            <a:endParaRPr lang="en-IN" sz="1200" spc="-5" dirty="0">
              <a:solidFill>
                <a:schemeClr val="bg1">
                  <a:lumMod val="50000"/>
                </a:schemeClr>
              </a:solidFill>
              <a:latin typeface="Georgia" panose="02040502050405020303"/>
              <a:cs typeface="Georgia" panose="02040502050405020303"/>
              <a:sym typeface="+mn-ea"/>
            </a:endParaRPr>
          </a:p>
          <a:p>
            <a:pPr marL="0" lvl="2" indent="0" algn="l">
              <a:lnSpc>
                <a:spcPct val="100000"/>
              </a:lnSpc>
              <a:spcBef>
                <a:spcPts val="540"/>
              </a:spcBef>
              <a:buSzPct val="278000"/>
              <a:buNone/>
              <a:tabLst>
                <a:tab pos="444500" algn="l"/>
              </a:tabLst>
            </a:pP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		</a:t>
            </a: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|</a:t>
            </a: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    |   +------ </a:t>
            </a: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dataset.user</a:t>
            </a:r>
            <a:r>
              <a:rPr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 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: </a:t>
            </a:r>
            <a:r>
              <a:rPr lang="en-IN" sz="1200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twitter handle</a:t>
            </a:r>
            <a:endParaRPr lang="en-IN" sz="1200" dirty="0">
              <a:solidFill>
                <a:schemeClr val="bg1">
                  <a:lumMod val="50000"/>
                </a:schemeClr>
              </a:solidFill>
              <a:latin typeface="Georgia" panose="02040502050405020303"/>
              <a:cs typeface="Georgia" panose="02040502050405020303"/>
              <a:sym typeface="+mn-ea"/>
            </a:endParaRPr>
          </a:p>
          <a:p>
            <a:pPr marL="0" lvl="2" indent="0" algn="l">
              <a:lnSpc>
                <a:spcPct val="100000"/>
              </a:lnSpc>
              <a:spcBef>
                <a:spcPts val="540"/>
              </a:spcBef>
              <a:buSzPct val="278000"/>
              <a:buNone/>
              <a:tabLst>
                <a:tab pos="444500" algn="l"/>
              </a:tabLst>
            </a:pPr>
            <a:r>
              <a:rPr lang="en-IN" sz="1200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		</a:t>
            </a: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|</a:t>
            </a: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    |   +------ </a:t>
            </a: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dataset</a:t>
            </a:r>
            <a:r>
              <a:rPr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.</a:t>
            </a:r>
            <a:r>
              <a:rPr lang="en-IN"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text</a:t>
            </a:r>
            <a:r>
              <a:rPr sz="1200" spc="-5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 </a:t>
            </a:r>
            <a:r>
              <a:rPr sz="1200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: </a:t>
            </a:r>
            <a:r>
              <a:rPr lang="en-IN" sz="1200" dirty="0">
                <a:solidFill>
                  <a:schemeClr val="bg1">
                    <a:lumMod val="50000"/>
                  </a:schemeClr>
                </a:solidFill>
                <a:latin typeface="Georgia" panose="02040502050405020303"/>
                <a:cs typeface="Georgia" panose="02040502050405020303"/>
                <a:sym typeface="+mn-ea"/>
              </a:rPr>
              <a:t>tweet</a:t>
            </a:r>
            <a:endParaRPr lang="en-IN" sz="1200" dirty="0">
              <a:solidFill>
                <a:schemeClr val="bg1">
                  <a:lumMod val="50000"/>
                </a:schemeClr>
              </a:solidFill>
              <a:latin typeface="Georgia" panose="02040502050405020303"/>
              <a:cs typeface="Georgia" panose="02040502050405020303"/>
              <a:sym typeface="+mn-ea"/>
            </a:endParaRPr>
          </a:p>
          <a:p>
            <a:pPr marL="939165" lvl="2" indent="0" algn="l">
              <a:lnSpc>
                <a:spcPct val="100000"/>
              </a:lnSpc>
              <a:spcBef>
                <a:spcPts val="605"/>
              </a:spcBef>
              <a:buSzPct val="278000"/>
              <a:buNone/>
              <a:tabLst>
                <a:tab pos="444500" algn="l"/>
              </a:tabLst>
            </a:pPr>
            <a:endParaRPr lang="en-IN" sz="2200">
              <a:latin typeface="Georgia" panose="02040502050405020303"/>
              <a:cs typeface="Georgia" panose="02040502050405020303"/>
            </a:endParaRPr>
          </a:p>
          <a:p>
            <a:pPr marL="310515" indent="-285750" algn="l">
              <a:lnSpc>
                <a:spcPct val="100000"/>
              </a:lnSpc>
              <a:spcBef>
                <a:spcPts val="605"/>
              </a:spcBef>
              <a:buSzPct val="278000"/>
              <a:buFont typeface="Arial" panose="020B0604020202020204" pitchFamily="34" charset="0"/>
              <a:buChar char="•"/>
              <a:tabLst>
                <a:tab pos="444500" algn="l"/>
              </a:tabLst>
            </a:pPr>
            <a:r>
              <a:rPr lang="en-IN" sz="2800">
                <a:latin typeface="Georgia" panose="02040502050405020303"/>
                <a:cs typeface="Georgia" panose="02040502050405020303"/>
                <a:sym typeface="+mn-ea"/>
              </a:rPr>
              <a:t>90% of data is prepared from Twitter and rest 10% is prepared from other social media networks (like facebook, instagram). </a:t>
            </a:r>
            <a:endParaRPr lang="en-IN" sz="2800">
              <a:latin typeface="Georgia" panose="02040502050405020303"/>
              <a:cs typeface="Georgia" panose="02040502050405020303"/>
              <a:sym typeface="+mn-ea"/>
            </a:endParaRPr>
          </a:p>
          <a:p>
            <a:pPr marL="310515" indent="-285750" algn="l">
              <a:lnSpc>
                <a:spcPct val="200000"/>
              </a:lnSpc>
              <a:spcBef>
                <a:spcPts val="605"/>
              </a:spcBef>
              <a:buSzPct val="278000"/>
              <a:buFont typeface="Arial" panose="020B0604020202020204" pitchFamily="34" charset="0"/>
              <a:buChar char="•"/>
              <a:tabLst>
                <a:tab pos="444500" algn="l"/>
              </a:tabLst>
            </a:pPr>
            <a:r>
              <a:rPr lang="en-IN" sz="2800">
                <a:latin typeface="Georgia" panose="02040502050405020303"/>
                <a:cs typeface="Georgia" panose="02040502050405020303"/>
                <a:sym typeface="+mn-ea"/>
              </a:rPr>
              <a:t>Around 6000 tweets are stored in the dataset.</a:t>
            </a:r>
            <a:endParaRPr lang="en-IN" altLang="en-US" sz="2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0739" y="447878"/>
            <a:ext cx="5734050" cy="75120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/>
              <a:t>Sentiment Analysis</a:t>
            </a:r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574040" y="2057296"/>
            <a:ext cx="7613650" cy="2096770"/>
          </a:xfrm>
          <a:prstGeom prst="rect">
            <a:avLst/>
          </a:prstGeom>
        </p:spPr>
        <p:txBody>
          <a:bodyPr vert="horz" wrap="square" lIns="0" tIns="96520" rIns="0" bIns="0" rtlCol="0">
            <a:spAutoFit/>
          </a:bodyPr>
          <a:lstStyle/>
          <a:p>
            <a:pPr marL="431800" indent="-419735">
              <a:lnSpc>
                <a:spcPct val="100000"/>
              </a:lnSpc>
              <a:spcBef>
                <a:spcPts val="760"/>
              </a:spcBef>
              <a:buSzPct val="192000"/>
              <a:buChar char="•"/>
              <a:tabLst>
                <a:tab pos="431800" algn="l"/>
              </a:tabLst>
            </a:pPr>
            <a:r>
              <a:rPr sz="2600" dirty="0">
                <a:latin typeface="Arial" panose="020B0604020202020204"/>
                <a:cs typeface="Arial" panose="020B0604020202020204"/>
              </a:rPr>
              <a:t>Textblob package in Python</a:t>
            </a:r>
            <a:r>
              <a:rPr lang="en-IN" sz="2600" dirty="0">
                <a:latin typeface="Arial" panose="020B0604020202020204"/>
                <a:cs typeface="Arial" panose="020B0604020202020204"/>
              </a:rPr>
              <a:t> is used here for the Sentiment Analysis </a:t>
            </a:r>
            <a:r>
              <a:rPr sz="2600" dirty="0">
                <a:latin typeface="Arial" panose="020B0604020202020204"/>
                <a:cs typeface="Arial" panose="020B0604020202020204"/>
              </a:rPr>
              <a:t>.</a:t>
            </a:r>
            <a:r>
              <a:rPr lang="en-IN" sz="2600" dirty="0">
                <a:latin typeface="Arial" panose="020B0604020202020204"/>
                <a:cs typeface="Arial" panose="020B0604020202020204"/>
              </a:rPr>
              <a:t> Here this package will be used to perform simple text classification in either positive or negative statement on the basis of sentiment analysis .</a:t>
            </a:r>
            <a:endParaRPr lang="en-IN" sz="26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5820" y="4724400"/>
            <a:ext cx="7341870" cy="1238250"/>
          </a:xfrm>
          <a:prstGeom prst="rect">
            <a:avLst/>
          </a:prstGeom>
          <a:solidFill>
            <a:schemeClr val="tx1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065" indent="0">
              <a:lnSpc>
                <a:spcPct val="100000"/>
              </a:lnSpc>
              <a:spcBef>
                <a:spcPts val="100"/>
              </a:spcBef>
              <a:buSzPct val="192000"/>
              <a:buNone/>
              <a:tabLst>
                <a:tab pos="431800" algn="l"/>
              </a:tabLst>
            </a:pPr>
            <a:r>
              <a:rPr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BJP : Sentiment(polarity=0.</a:t>
            </a:r>
            <a:r>
              <a:rPr lang="en-IN"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6</a:t>
            </a:r>
            <a:r>
              <a:rPr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, subjectivity=0.</a:t>
            </a:r>
            <a:r>
              <a:rPr lang="en-IN"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9</a:t>
            </a:r>
            <a:r>
              <a:rPr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)</a:t>
            </a:r>
            <a:endParaRPr sz="2600">
              <a:solidFill>
                <a:schemeClr val="bg1"/>
              </a:solidFill>
              <a:latin typeface="Agency FB" panose="020B0503020202020204" charset="0"/>
              <a:cs typeface="Agency FB" panose="020B0503020202020204" charset="0"/>
            </a:endParaRPr>
          </a:p>
          <a:p>
            <a:pPr marL="12065" indent="0">
              <a:lnSpc>
                <a:spcPct val="100000"/>
              </a:lnSpc>
              <a:spcBef>
                <a:spcPts val="100"/>
              </a:spcBef>
              <a:buSzPct val="192000"/>
              <a:buNone/>
              <a:tabLst>
                <a:tab pos="431800" algn="l"/>
              </a:tabLst>
            </a:pPr>
            <a:r>
              <a:rPr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BSP : Sentiment(polarity=0.125, subjectivity=0.16666666666666666)</a:t>
            </a:r>
            <a:endParaRPr sz="2600">
              <a:solidFill>
                <a:schemeClr val="bg1"/>
              </a:solidFill>
              <a:latin typeface="Agency FB" panose="020B0503020202020204" charset="0"/>
              <a:cs typeface="Agency FB" panose="020B0503020202020204" charset="0"/>
            </a:endParaRPr>
          </a:p>
          <a:p>
            <a:pPr marL="12065" indent="0">
              <a:lnSpc>
                <a:spcPct val="100000"/>
              </a:lnSpc>
              <a:spcBef>
                <a:spcPts val="100"/>
              </a:spcBef>
              <a:buSzPct val="192000"/>
              <a:buNone/>
              <a:tabLst>
                <a:tab pos="431800" algn="l"/>
              </a:tabLst>
            </a:pPr>
            <a:r>
              <a:rPr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SP : Sentiment(polarity=</a:t>
            </a:r>
            <a:r>
              <a:rPr lang="en-IN"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-</a:t>
            </a:r>
            <a:r>
              <a:rPr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  <a:sym typeface="+mn-ea"/>
              </a:rPr>
              <a:t>0.15, subjectivity=0.3125</a:t>
            </a:r>
            <a:r>
              <a:rPr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)</a:t>
            </a:r>
            <a:endParaRPr sz="2600">
              <a:solidFill>
                <a:schemeClr val="bg1"/>
              </a:solidFill>
              <a:latin typeface="Agency FB" panose="020B0503020202020204" charset="0"/>
              <a:cs typeface="Agency FB" panose="020B050302020202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88340" y="142875"/>
            <a:ext cx="8273415" cy="1366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400" dirty="0"/>
              <a:t>Sentiment Polarity on </a:t>
            </a:r>
            <a:r>
              <a:rPr lang="en-IN" sz="4400" dirty="0"/>
              <a:t>all</a:t>
            </a:r>
            <a:r>
              <a:rPr sz="4400" dirty="0"/>
              <a:t> </a:t>
            </a:r>
            <a:br>
              <a:rPr sz="4400" dirty="0"/>
            </a:br>
            <a:r>
              <a:rPr sz="4400" dirty="0"/>
              <a:t>th</a:t>
            </a:r>
            <a:r>
              <a:rPr lang="en-IN" sz="4400" dirty="0"/>
              <a:t>ree</a:t>
            </a:r>
            <a:r>
              <a:rPr sz="4400" dirty="0"/>
              <a:t> candidates</a:t>
            </a:r>
            <a:endParaRPr sz="4400" dirty="0"/>
          </a:p>
        </p:txBody>
      </p:sp>
      <p:sp>
        <p:nvSpPr>
          <p:cNvPr id="3" name="object 3"/>
          <p:cNvSpPr txBox="1"/>
          <p:nvPr/>
        </p:nvSpPr>
        <p:spPr>
          <a:xfrm>
            <a:off x="574040" y="1822526"/>
            <a:ext cx="7879080" cy="22282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31800" marR="5080" indent="-419735">
              <a:lnSpc>
                <a:spcPct val="100000"/>
              </a:lnSpc>
              <a:spcBef>
                <a:spcPts val="100"/>
              </a:spcBef>
              <a:buSzPct val="208000"/>
              <a:buFont typeface="Arial" panose="020B0604020202020204"/>
              <a:buChar char="•"/>
              <a:tabLst>
                <a:tab pos="431800" algn="l"/>
              </a:tabLst>
            </a:pPr>
            <a:r>
              <a:rPr sz="2400" dirty="0">
                <a:latin typeface="Georgia" panose="02040502050405020303"/>
                <a:cs typeface="Georgia" panose="02040502050405020303"/>
              </a:rPr>
              <a:t>N</a:t>
            </a:r>
            <a:r>
              <a:rPr lang="en-IN" sz="2400" dirty="0">
                <a:latin typeface="Georgia" panose="02040502050405020303"/>
                <a:cs typeface="Georgia" panose="02040502050405020303"/>
              </a:rPr>
              <a:t>ew </a:t>
            </a:r>
            <a:r>
              <a:rPr sz="2400" dirty="0">
                <a:latin typeface="Georgia" panose="02040502050405020303"/>
                <a:cs typeface="Georgia" panose="02040502050405020303"/>
              </a:rPr>
              <a:t>attribute </a:t>
            </a:r>
            <a:r>
              <a:rPr lang="en-IN" sz="2400" dirty="0">
                <a:latin typeface="Georgia" panose="02040502050405020303"/>
                <a:cs typeface="Georgia" panose="02040502050405020303"/>
              </a:rPr>
              <a:t>will be added </a:t>
            </a:r>
            <a:r>
              <a:rPr sz="2400" dirty="0">
                <a:latin typeface="Georgia" panose="02040502050405020303"/>
                <a:cs typeface="Georgia" panose="02040502050405020303"/>
              </a:rPr>
              <a:t>in both the datasets by the name of “Expression Label”</a:t>
            </a:r>
            <a:r>
              <a:rPr lang="en-IN" sz="2400" dirty="0">
                <a:latin typeface="Georgia" panose="02040502050405020303"/>
                <a:cs typeface="Georgia" panose="02040502050405020303"/>
              </a:rPr>
              <a:t> a</a:t>
            </a:r>
            <a:r>
              <a:rPr lang="en-IN" sz="2400" dirty="0">
                <a:latin typeface="Georgia" panose="02040502050405020303"/>
                <a:cs typeface="Georgia" panose="02040502050405020303"/>
              </a:rPr>
              <a:t>nd</a:t>
            </a:r>
            <a:r>
              <a:rPr sz="2400" dirty="0">
                <a:latin typeface="Georgia" panose="02040502050405020303"/>
                <a:cs typeface="Georgia" panose="02040502050405020303"/>
              </a:rPr>
              <a:t> </a:t>
            </a:r>
            <a:r>
              <a:rPr lang="en-IN" sz="2400" dirty="0">
                <a:latin typeface="Georgia" panose="02040502050405020303"/>
                <a:cs typeface="Georgia" panose="02040502050405020303"/>
              </a:rPr>
              <a:t>all the tweets with neutral polarity from the datasets will be droped</a:t>
            </a:r>
            <a:r>
              <a:rPr sz="2400" dirty="0">
                <a:latin typeface="Georgia" panose="02040502050405020303"/>
                <a:cs typeface="Georgia" panose="02040502050405020303"/>
              </a:rPr>
              <a:t> to balance the data equally. </a:t>
            </a:r>
            <a:r>
              <a:rPr lang="en-IN" sz="2400" dirty="0">
                <a:latin typeface="Georgia" panose="02040502050405020303"/>
                <a:cs typeface="Georgia" panose="02040502050405020303"/>
              </a:rPr>
              <a:t>Some </a:t>
            </a:r>
            <a:r>
              <a:rPr sz="2400" dirty="0">
                <a:latin typeface="Georgia" panose="02040502050405020303"/>
                <a:cs typeface="Georgia" panose="02040502050405020303"/>
              </a:rPr>
              <a:t>data cleaning operations </a:t>
            </a:r>
            <a:r>
              <a:rPr lang="en-IN" sz="2400" dirty="0">
                <a:latin typeface="Georgia" panose="02040502050405020303"/>
                <a:cs typeface="Georgia" panose="02040502050405020303"/>
              </a:rPr>
              <a:t>are also performed for easy </a:t>
            </a:r>
            <a:r>
              <a:rPr sz="2400" dirty="0">
                <a:latin typeface="Georgia" panose="02040502050405020303"/>
                <a:cs typeface="Georgia" panose="02040502050405020303"/>
              </a:rPr>
              <a:t>predict the U</a:t>
            </a:r>
            <a:r>
              <a:rPr lang="en-IN" sz="2400" dirty="0">
                <a:latin typeface="Georgia" panose="02040502050405020303"/>
                <a:cs typeface="Georgia" panose="02040502050405020303"/>
              </a:rPr>
              <a:t>P 2022</a:t>
            </a:r>
            <a:r>
              <a:rPr sz="2400" dirty="0">
                <a:latin typeface="Georgia" panose="02040502050405020303"/>
                <a:cs typeface="Georgia" panose="02040502050405020303"/>
              </a:rPr>
              <a:t> Elections</a:t>
            </a:r>
            <a:r>
              <a:rPr lang="en-IN" sz="2400" dirty="0">
                <a:latin typeface="Georgia" panose="02040502050405020303"/>
                <a:cs typeface="Georgia" panose="02040502050405020303"/>
              </a:rPr>
              <a:t> results.</a:t>
            </a:r>
            <a:endParaRPr lang="en-IN" sz="2400" dirty="0">
              <a:latin typeface="Georgia" panose="02040502050405020303"/>
              <a:cs typeface="Georgia" panose="02040502050405020303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98450" y="4724400"/>
            <a:ext cx="8480425" cy="1238250"/>
          </a:xfrm>
          <a:prstGeom prst="rect">
            <a:avLst/>
          </a:prstGeom>
          <a:solidFill>
            <a:schemeClr val="tx1"/>
          </a:solidFill>
        </p:spPr>
        <p:txBody>
          <a:bodyPr vert="horz" wrap="square" lIns="0" tIns="12700" rIns="0" bIns="0" rtlCol="0">
            <a:spAutoFit/>
          </a:bodyPr>
          <a:p>
            <a:pPr marL="12065" indent="0">
              <a:lnSpc>
                <a:spcPct val="100000"/>
              </a:lnSpc>
              <a:spcBef>
                <a:spcPts val="100"/>
              </a:spcBef>
              <a:buSzPct val="192000"/>
              <a:buNone/>
              <a:tabLst>
                <a:tab pos="431800" algn="l"/>
              </a:tabLst>
            </a:pPr>
            <a:r>
              <a:rPr lang="en-IN"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  </a:t>
            </a:r>
            <a:r>
              <a:rPr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reviews1 = </a:t>
            </a:r>
            <a:r>
              <a:rPr lang="en-IN"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bjp</a:t>
            </a:r>
            <a:r>
              <a:rPr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_reviews[</a:t>
            </a:r>
            <a:r>
              <a:rPr lang="en-IN"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bjp</a:t>
            </a:r>
            <a:r>
              <a:rPr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_reviews['Sentiment Polarity'] == 0.0000]</a:t>
            </a:r>
            <a:endParaRPr sz="2600">
              <a:solidFill>
                <a:schemeClr val="bg1"/>
              </a:solidFill>
              <a:latin typeface="Agency FB" panose="020B0503020202020204" charset="0"/>
              <a:cs typeface="Agency FB" panose="020B0503020202020204" charset="0"/>
            </a:endParaRPr>
          </a:p>
          <a:p>
            <a:pPr marL="12065" indent="0">
              <a:lnSpc>
                <a:spcPct val="100000"/>
              </a:lnSpc>
              <a:spcBef>
                <a:spcPts val="100"/>
              </a:spcBef>
              <a:buSzPct val="192000"/>
              <a:buNone/>
              <a:tabLst>
                <a:tab pos="431800" algn="l"/>
              </a:tabLst>
            </a:pPr>
            <a:r>
              <a:rPr lang="en-IN"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  cond1=bjp_reviews['Sentiment Polarity'].isin(reviews1['Sentiment Polarity'])</a:t>
            </a:r>
            <a:endParaRPr lang="en-IN" sz="2600">
              <a:solidFill>
                <a:schemeClr val="bg1"/>
              </a:solidFill>
              <a:latin typeface="Agency FB" panose="020B0503020202020204" charset="0"/>
              <a:cs typeface="Agency FB" panose="020B0503020202020204" charset="0"/>
            </a:endParaRPr>
          </a:p>
          <a:p>
            <a:pPr marL="12065" indent="0">
              <a:lnSpc>
                <a:spcPct val="100000"/>
              </a:lnSpc>
              <a:spcBef>
                <a:spcPts val="100"/>
              </a:spcBef>
              <a:buSzPct val="192000"/>
              <a:buNone/>
              <a:tabLst>
                <a:tab pos="431800" algn="l"/>
              </a:tabLst>
            </a:pPr>
            <a:r>
              <a:rPr lang="en-IN" sz="2600">
                <a:solidFill>
                  <a:schemeClr val="bg1"/>
                </a:solidFill>
                <a:latin typeface="Agency FB" panose="020B0503020202020204" charset="0"/>
                <a:cs typeface="Agency FB" panose="020B0503020202020204" charset="0"/>
              </a:rPr>
              <a:t>  bjp_reviews.drop(bjp_reviews[cond1].index, inplace = True)  </a:t>
            </a:r>
            <a:endParaRPr lang="en-IN" sz="2600">
              <a:solidFill>
                <a:schemeClr val="bg1"/>
              </a:solidFill>
              <a:latin typeface="Agency FB" panose="020B0503020202020204" charset="0"/>
              <a:cs typeface="Agency FB" panose="020B050302020202020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40739" y="479882"/>
            <a:ext cx="7158355" cy="69024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n-IN" sz="4400"/>
              <a:t>Result</a:t>
            </a:r>
            <a:endParaRPr lang="en-IN" sz="4400"/>
          </a:p>
        </p:txBody>
      </p:sp>
      <p:sp>
        <p:nvSpPr>
          <p:cNvPr id="11" name="Text Box 10"/>
          <p:cNvSpPr txBox="1"/>
          <p:nvPr/>
        </p:nvSpPr>
        <p:spPr>
          <a:xfrm>
            <a:off x="4511675" y="317817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en-US"/>
          </a:p>
        </p:txBody>
      </p:sp>
      <p:pic>
        <p:nvPicPr>
          <p:cNvPr id="12" name="20211215_122415">
            <a:hlinkClick r:id="" action="ppaction://media"/>
          </p:cNvPr>
          <p:cNvPicPr>
            <a:picLocks noChangeAspect="1"/>
          </p:cNvPicPr>
          <p:nvPr>
            <p:ph sz="half" idx="2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0" y="1524000"/>
            <a:ext cx="9141460" cy="4849495"/>
          </a:xfrm>
          <a:prstGeom prst="rect">
            <a:avLst/>
          </a:prstGeom>
        </p:spPr>
      </p:pic>
      <p:graphicFrame>
        <p:nvGraphicFramePr>
          <p:cNvPr id="16" name="Table 15"/>
          <p:cNvGraphicFramePr/>
          <p:nvPr/>
        </p:nvGraphicFramePr>
        <p:xfrm>
          <a:off x="4278630" y="0"/>
          <a:ext cx="4863465" cy="1965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1155"/>
                <a:gridCol w="1621155"/>
                <a:gridCol w="1621155"/>
              </a:tblGrid>
              <a:tr h="723900">
                <a:tc>
                  <a:txBody>
                    <a:bodyPr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Positive Sentiments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Negative Sentiments</a:t>
                      </a:r>
                      <a:endParaRPr lang="en-IN" altLang="en-US"/>
                    </a:p>
                  </a:txBody>
                  <a:tcPr/>
                </a:tc>
              </a:tr>
              <a:tr h="414655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BJP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71.9%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5.85%</a:t>
                      </a:r>
                      <a:endParaRPr lang="en-IN" altLang="en-US"/>
                    </a:p>
                  </a:txBody>
                  <a:tcPr/>
                </a:tc>
              </a:tr>
              <a:tr h="412750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BSP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12.3%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8.9%</a:t>
                      </a:r>
                      <a:endParaRPr lang="en-IN" altLang="en-US"/>
                    </a:p>
                  </a:txBody>
                  <a:tcPr/>
                </a:tc>
              </a:tr>
              <a:tr h="414655"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SP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43.4%</a:t>
                      </a:r>
                      <a:endParaRPr lang="en-I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IN" altLang="en-US"/>
                        <a:t>27.3%</a:t>
                      </a:r>
                      <a:endParaRPr lang="en-I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indefinite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 mute="1">
                <p:cTn id="7" repeatCount="indefinite" fill="remove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3053</Words>
  <Application>WPS Presentation</Application>
  <PresentationFormat>On-screen Show (4:3)</PresentationFormat>
  <Paragraphs>105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2" baseType="lpstr">
      <vt:lpstr>Arial</vt:lpstr>
      <vt:lpstr>SimSun</vt:lpstr>
      <vt:lpstr>Wingdings</vt:lpstr>
      <vt:lpstr>Georgia</vt:lpstr>
      <vt:lpstr>Arial</vt:lpstr>
      <vt:lpstr>Georgia</vt:lpstr>
      <vt:lpstr>Agency FB</vt:lpstr>
      <vt:lpstr>Calibri</vt:lpstr>
      <vt:lpstr>Microsoft YaHei</vt:lpstr>
      <vt:lpstr>Arial Unicode MS</vt:lpstr>
      <vt:lpstr>Office Theme</vt:lpstr>
      <vt:lpstr>PowerPoint 演示文稿</vt:lpstr>
      <vt:lpstr>Content</vt:lpstr>
      <vt:lpstr>Introduction</vt:lpstr>
      <vt:lpstr>Problem Statement</vt:lpstr>
      <vt:lpstr>Dataset Preparation</vt:lpstr>
      <vt:lpstr>Dataset</vt:lpstr>
      <vt:lpstr>Sentiment Analysis</vt:lpstr>
      <vt:lpstr>Sentiment Polarity on all  three candidates</vt:lpstr>
      <vt:lpstr>Result</vt:lpstr>
      <vt:lpstr>References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Movie Recommendation System (OMRES)</dc:title>
  <dc:creator>Burak</dc:creator>
  <cp:lastModifiedBy>Prashant Dwivedi</cp:lastModifiedBy>
  <cp:revision>38</cp:revision>
  <dcterms:created xsi:type="dcterms:W3CDTF">2021-12-14T18:04:00Z</dcterms:created>
  <dcterms:modified xsi:type="dcterms:W3CDTF">2021-12-16T05:12:21Z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2012-05-10T09:00:00Z</vt:filetime>
  </property>
  <property fmtid="{D5CDD505-2E9C-101B-9397-08002B2CF9AE}" pid="3" name="Creator">
    <vt:lpwstr>Microsoft® PowerPoint® 2010</vt:lpwstr>
  </property>
  <property fmtid="{D5CDD505-2E9C-101B-9397-08002B2CF9AE}" pid="4" name="LastSaved">
    <vt:filetime>2021-12-15T09:00:00Z</vt:filetime>
  </property>
  <property fmtid="{D5CDD505-2E9C-101B-9397-08002B2CF9AE}" pid="5" name="KSOProductBuildVer">
    <vt:lpwstr>1033-11.2.0.10152</vt:lpwstr>
  </property>
</Properties>
</file>